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99" d="100"/>
          <a:sy n="99" d="100"/>
        </p:scale>
        <p:origin x="3870" y="8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61682B-8F24-7158-43CB-4877733C4A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D4035F4-BB74-FD03-F8F0-9C320593A2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3F7DBF2-EEDB-1018-AC9E-5131DC0AFD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0CADFAC-AD12-A7BF-02E5-0F46F53E14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998D8A8D-196C-4A88-A9AB-CCA7A3F633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5E865DEA-0A68-1153-C29C-A1590AB21A9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CB4FED6-6751-32CC-DB74-DE2FF841DF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0887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5500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7073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8D6E58-4835-06A9-7C04-B6165D12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A2C0-659D-4AF6-9DD9-B05C1A982B2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6890CD-5D40-68A8-32CD-94033B7D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3B8584-D9A3-113B-3B13-C3959A74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0597-67DD-4EDF-BE44-15C58C0D41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9704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EE3EB9-EECF-99A9-B95D-24C81C94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2983-9206-4742-8EE5-BC2348CF0F2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2DF1B0-ED28-F1DF-B8E9-7D3B8774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2D2943-F3EE-AC9A-22DB-0DFA9CF2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4BCB9-9802-4CDA-9E01-57B82F22DF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7757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E692-263E-B332-A94E-FBA64664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6C30-CF4C-4445-A9C1-76C37BC7B5B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4A881C-3F82-A6AE-40D5-91B9DAAF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D0DE64-C247-41BF-6166-AB3C0F92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8B4D1-548E-4327-85D2-ED9F3256810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031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F62C102-7863-640C-F34F-69878C09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4C8C-534B-4A8D-8EEC-02A66B93C25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CBBC0FB-454E-E8C4-C191-95B99FCD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3F5A5BD-4249-7C41-F871-E62B2A78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4646F-D4F2-4392-BE0F-7BA5B357C0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2178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9B85D19-9064-A951-1B2E-7EE2E5FD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10083-BF86-4DEF-9FC8-BF6C2F038B8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A13877A-2801-6FE4-23ED-43C92413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C2230D8-A33F-4AF6-EEFE-51324852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E7D71-9074-4E9D-8057-B26BB15055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20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D13DF9F-9894-44C9-8467-CEDB1F0B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5F79-CBD7-475D-B64C-E4A37B117A7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F1B4CE9-B5F1-6D94-26E9-084BFF67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B3B3EFC-329E-794F-FC58-DEAAF425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8C2C9-91C6-479A-A071-F1188C97E7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743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D078FFF-984C-518B-BAEA-571E5217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9EF72-71B0-4BBE-9346-0CC67468C43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4D6B669-223C-7B27-F20F-25A223BD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F3D1007-D2FA-3B8C-E822-81559C97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9D80E-B919-44EC-855C-A4A9AE83973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465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4BE0A7B-CD14-F8B1-1FE7-78C4DFCB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F5DB-551E-4EED-9AA6-1703D16277A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B543B6B-8DA6-8EFB-48D9-105C98EB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4F65FF1-807B-9B47-1405-566D6EE0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9C3E5-DD7F-4AAB-A58E-507D9A0BC9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29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80044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D6FB58-35AC-5376-192F-076EFCA6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2371-60BB-4B5B-AF00-48EC03FF840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65353C5-1AB5-5C72-3256-3CE9BED4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DEF6AF0-D59B-060D-07FF-B21154F1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73709-4DB2-4714-BADE-F1811D30B9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4910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E091A0-ADE8-5C57-D9C8-32EE8CC5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0480-5195-4340-84F5-49F253E9916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6EC471-6145-A124-A4BD-7E54E835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4E80F-BCCC-0034-131A-02E0DCA4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BDFD-8572-456C-BDD4-101B85FB35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126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399CA9-5491-231A-8757-C6C5D3B8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BF07-DBD7-4217-8C63-FE77ACD350C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6ADD72-EC7A-7D12-C475-C6ED8383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60552D-6E1F-9851-EEBA-C3A72A52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B80A9-2DB4-41C3-8C7F-A000AE4137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7572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EAE2B01-7A75-EE8B-7B45-4FDFEF0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6FDE-F29C-4ABF-BCFB-753D7D4FBEA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C683E3C-05B1-E474-E144-BBE5530C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6162D51-55DD-1B43-D520-1AC72876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CB85A-D691-455B-914F-C875C4A92C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8412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67FFDB-4762-0EE2-2A03-58BCACF0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B407-04F7-4E45-BBA1-E8AAA109B23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041B48-B50B-CEB5-1D7C-9ECEBC73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345F1E-071C-1490-2A7E-F0869478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4E785-6409-4D8D-92D0-C2891E0707D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34694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AD0CDF-1160-55AF-5987-460E4F15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FCC5-C09A-4208-84A3-7CD1B106589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9868D4-EFF1-58DC-4697-B380C01E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DFAC8-D971-0991-D9BD-7688ED33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CE103-C01C-4FC7-A04C-01F57C7A30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04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3D6866-2980-6141-63D7-F498B88C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BE33-FBB3-483C-8D88-15EDBF566A5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D8A486-30C2-F1DF-2483-9AD53A72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18CDEA-CB85-3971-5B1A-1FFCE821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79F97-5090-4F46-B02D-0353DB4F015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5507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CAB4333-6974-18C8-2FF2-4A0424DC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AE7D-78C4-4DEA-A715-418C82E4A19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AEA9B29-8759-A552-F4E4-3AB7DF7C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CF7A61-20F2-B34C-F2DC-A0C882DE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A681-CEB7-4C3A-9C33-7CD751BDF0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5775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C1775EC-E0B4-63B5-512D-B63A0275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F372F-125C-42DF-918C-42A29A8FD45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F39419B-63A2-BA07-1734-403CBD1C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393E771-7ED9-C28F-78FA-3C6EF3F2E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FF140-4C6E-41FE-8989-444BE55317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2654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891108-5707-B638-6B9E-B6EF9C4B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79BD-0958-426B-95A7-A7C6699246D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93211EA-0617-6F8C-069D-08643F22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1D08590-84DF-CC11-EF6D-7EB89D12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F077-0D82-4830-9DAD-8708BC1517B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197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78162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9DE543B-D0D8-BEDB-49BE-9A401DE8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B16D-8155-4E8C-8ECD-A8C20A74692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1BC7422-75BC-1E61-8455-519A4AD5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04138A6-0F15-5324-ED83-B52FA826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0F76-1952-493E-99EB-8773F03BD1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17025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5C4FF6-0DD7-8A59-640C-A2746E93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37877-A78F-45BD-8BE6-1A5296DF209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640B865-B45E-01DB-E270-8DDD6C67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4F44D1-B897-48D8-411E-E0916D35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4B4C2-2A67-4BD5-9FA6-57735B8C48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45122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2BF6462-9BF8-3172-0D82-9E767D1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8412E-28FF-4544-B614-F6A87B43116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3053F23-4284-567C-9DB7-3B1B98AD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3CD057-104A-DCA1-E450-70A675DC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77FD6-2870-4458-8E8F-93DCB63E7A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463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93D8D2-1673-E608-BEA2-5DBA959A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EBC4-8813-4966-8CA5-68ED13823E4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584E1-EDD4-E4B1-1AA4-4C2CA570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755CC-43AC-007C-5E8F-3013DD7C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4B690-C216-4D5E-8E6B-E828A9E147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04574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094C6C-2BD3-3D3C-6D7E-5CDAFFF9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3B3B-3D48-49C8-B088-5473D9FEFF2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03A80A-64FD-3812-DD53-94405416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8DB2DC-1069-4318-517F-25E6657D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8AC28-7211-41A9-AAD8-8DD2C87A697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277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1678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7394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5573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54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970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722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E4C41507-3651-5983-88A9-9276FD0B1F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A158C876-6A31-F4F2-E48D-AA0D69812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70C2E2-1773-7263-D79D-424E61919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126F56-0438-409C-806F-9FEBAE6540C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905126-1213-40BA-AA7F-66384C2D2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F5D3A-3D6F-BCC1-59A0-F149C3702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803704-2AC5-44B4-A6C8-ECD23975AA9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20D22314-D4FC-B16B-9E2E-019B6EEB91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A12D7A97-B76A-B4D7-532D-8C4A15E493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35CE47-DF77-96CE-1144-0763B5CCA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D91085-6C9E-494C-8641-1FDDBFD5737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7A269-2C0F-435B-2F52-94D9CEB9E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4582FA-8C8B-E3B6-60C5-60F713E98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D2C7717-6D72-48F0-B552-6911B0FCF48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974E0A0E-10F6-4050-F4C1-7F4B24B36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54F68962-26AC-8310-D052-28CE3E6EB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538AE948-F973-B0D3-B83C-E0FE9BF73782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42469" y="4330701"/>
            <a:ext cx="1" cy="53736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8D914E79-80C0-381A-8C3F-8A66F4531A44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 flipH="1">
            <a:off x="3242469" y="5299861"/>
            <a:ext cx="1" cy="96453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7E5DC5B1-2A52-DFE1-16B9-B7859FF6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4456097"/>
            <a:ext cx="3168650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Art/Ursache der Beschwerden (orale </a:t>
            </a:r>
            <a:r>
              <a:rPr lang="de-DE" altLang="de-DE" sz="700" dirty="0" err="1">
                <a:latin typeface="Arial" panose="020B0604020202020204" pitchFamily="34" charset="0"/>
              </a:rPr>
              <a:t>Rehydratationslösung</a:t>
            </a:r>
            <a:r>
              <a:rPr lang="de-DE" altLang="de-DE" sz="700" dirty="0">
                <a:latin typeface="Arial" panose="020B0604020202020204" pitchFamily="34" charset="0"/>
              </a:rPr>
              <a:t>, motilitäts-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hemmende Substanzen, </a:t>
            </a:r>
            <a:r>
              <a:rPr lang="de-DE" altLang="de-DE" sz="700" dirty="0" err="1">
                <a:latin typeface="Arial" panose="020B0604020202020204" pitchFamily="34" charset="0"/>
              </a:rPr>
              <a:t>Enkephalinasehemmstoff</a:t>
            </a:r>
            <a:r>
              <a:rPr lang="de-DE" altLang="de-DE" sz="700" dirty="0">
                <a:latin typeface="Arial" panose="020B0604020202020204" pitchFamily="34" charset="0"/>
              </a:rPr>
              <a:t>, Präparate mit Mikro-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organismen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  <a:r>
              <a:rPr lang="de-DE" altLang="de-DE" sz="700" dirty="0" err="1">
                <a:latin typeface="Arial" panose="020B0604020202020204" pitchFamily="34" charset="0"/>
              </a:rPr>
              <a:t>Adsorbentien</a:t>
            </a:r>
            <a:r>
              <a:rPr lang="de-DE" altLang="de-DE" sz="700" dirty="0">
                <a:latin typeface="Arial" panose="020B0604020202020204" pitchFamily="34" charset="0"/>
              </a:rPr>
              <a:t>/</a:t>
            </a:r>
            <a:r>
              <a:rPr lang="de-DE" altLang="de-DE" sz="700" dirty="0" err="1">
                <a:latin typeface="Arial" panose="020B0604020202020204" pitchFamily="34" charset="0"/>
              </a:rPr>
              <a:t>Adstringentien</a:t>
            </a:r>
            <a:r>
              <a:rPr lang="de-DE" altLang="de-DE" sz="700" dirty="0">
                <a:latin typeface="Arial" panose="020B0604020202020204" pitchFamily="34" charset="0"/>
              </a:rPr>
              <a:t>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(Alter, Allergien,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Überempfindlichkeiten, AM-Wechselwirkungen)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(Lebererkrankung, Diabetes, Immunschwäche)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- </a:t>
            </a:r>
            <a:r>
              <a:rPr lang="de-DE" altLang="de-DE" sz="700" dirty="0">
                <a:latin typeface="Arial" panose="020B0604020202020204" pitchFamily="34" charset="0"/>
              </a:rPr>
              <a:t>Darreichungsform (Tabletten, Kapseln, Tropfen)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Dosierung, Reichweite/Packungsgröße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F8728918-E713-6903-F1D6-C4BCF9F7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468813"/>
            <a:ext cx="542925" cy="11779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6E7B19A1-9020-7EF2-01C1-943158EA0BED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70351" y="5083961"/>
            <a:ext cx="2492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DCEF2067-95DA-C6C1-AAC4-2908B3D59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03469"/>
            <a:ext cx="31686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(Stuhlganghäufigkeit, -konsistenz?)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chronisch?)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 (Nach Nahrungsmitteln, Arzneimitteln,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in Stresssituationen?)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(Fieber, Bauchschmerzen, Meteorismus,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Erbrechen?)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(Chronische Darmerkrankungen,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Ulkus, Malabsorption, Diabetes, Hyperthyreose?)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 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Laxantien, Antibiotika, Zytostatika, NSAR, motilitäts-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fördernde Mittel, Antiemetika, </a:t>
            </a:r>
            <a:r>
              <a:rPr lang="de-DE" altLang="de-DE" sz="700" dirty="0" err="1">
                <a:latin typeface="Arial" panose="020B0604020202020204" pitchFamily="34" charset="0"/>
              </a:rPr>
              <a:t>Cholinergika</a:t>
            </a:r>
            <a:r>
              <a:rPr lang="de-DE" altLang="de-DE" sz="700" dirty="0">
                <a:latin typeface="Arial" panose="020B0604020202020204" pitchFamily="34" charset="0"/>
              </a:rPr>
              <a:t>, Lipidsenker, ACE-Hemmer,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AT-II-Antagonisten, Antimykotika, Virostatika, Bisphosphonate, </a:t>
            </a:r>
            <a:r>
              <a:rPr lang="de-DE" altLang="de-DE" sz="700" dirty="0" err="1">
                <a:latin typeface="Arial" panose="020B0604020202020204" pitchFamily="34" charset="0"/>
              </a:rPr>
              <a:t>Antide</a:t>
            </a:r>
            <a:r>
              <a:rPr lang="de-DE" altLang="de-DE" sz="700" dirty="0"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pressiva</a:t>
            </a:r>
            <a:r>
              <a:rPr lang="de-DE" altLang="de-DE" sz="700" dirty="0">
                <a:latin typeface="Arial" panose="020B0604020202020204" pitchFamily="34" charset="0"/>
              </a:rPr>
              <a:t>, Antiepileptika, Parkinsonmittel, Malariamittel, Immunsuppressiva)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1C64AE1B-5419-CF11-8168-EC81D471E9D4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>
            <a:off x="4087813" y="2219131"/>
            <a:ext cx="231775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EE6AB8D1-C7AF-32A6-8AB7-9EA17DCDE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10816"/>
            <a:ext cx="563562" cy="51196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C750E31B-3B22-BD13-E90C-B931A028F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254" y="3284249"/>
            <a:ext cx="563562" cy="110172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D7662B88-9925-F02E-C2CA-32ED17EAF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678" y="3264743"/>
            <a:ext cx="3060700" cy="115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Wechsel von Diarrhoe mit Obstipation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 auf AM-bedingte Diarrhoe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Fieber (&gt; 39 °C)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Beschwerden &gt; 3-4 Tage ohne Besserung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Dehydratation mit Gewichtsverlust (&gt; 5 %)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err="1">
                <a:latin typeface="Arial" panose="020B0604020202020204" pitchFamily="34" charset="0"/>
              </a:rPr>
              <a:t>Kolikartige</a:t>
            </a:r>
            <a:r>
              <a:rPr lang="de-DE" altLang="de-DE" sz="700" dirty="0">
                <a:latin typeface="Arial" panose="020B0604020202020204" pitchFamily="34" charset="0"/>
              </a:rPr>
              <a:t> Schmerzen, Krämpfe, blutiger oder schleimiger Stuhl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Intoxikation, auf bakterielle oder Virusinfektion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Aufenthalt im Ausland/Tropen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 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0A7FFCB5-14FB-BF72-498A-41BD83C99CAB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3896519" y="3844132"/>
            <a:ext cx="422159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5F68C75B-F23D-1041-B0DC-FEC96827C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264396"/>
            <a:ext cx="165576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Informationen </a:t>
            </a:r>
            <a:br>
              <a:rPr lang="de-DE" altLang="de-DE" sz="900" b="1" dirty="0">
                <a:latin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97E93D78-D4A0-D510-CE3E-C175FC18A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2763" y="5724525"/>
            <a:ext cx="3236910" cy="144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Informationsinhalte am Beispiel Loperamid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Anwendung: erst ab 12. Lebensjahr, nicht zusammen mit anderen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motilitätshemmenden Antidiarrhoika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Dos.: Anfangsdosis 4 mg, danach 2 mg nach jedem ungeformten Stuhl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TMD: 12 mg, Behandlungsdauer: max. 2 Tage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Wirkung: hemmt die Darmbewegung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UAW: Kopfschmerzen, Schwindel, Müdigkeit, Mundtrockenheit,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Übelkeit, Bauchkrämpfe; bei Überdosierung Verstopfung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Arzneimittel kühl und trocken aufbewahren 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Auftreten der unter Grenzen der Selbstmedikation genannten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Beschwerden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Persistieren der Beschwerden über einen längeren Zeitraum (&gt; 3-4 Tage)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bzw. Verschlechterung der Symptome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D896D655-0A34-4606-2C43-5019D9EE5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5753101"/>
            <a:ext cx="542925" cy="13858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995E70E4-A916-FA80-FCD2-AB61B45A89FB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42469" y="6634283"/>
            <a:ext cx="0" cy="8290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B2414585-5165-24EA-AA4D-65274224157E}"/>
              </a:ext>
            </a:extLst>
          </p:cNvPr>
          <p:cNvCxnSpPr>
            <a:cxnSpLocks noChangeShapeType="1"/>
            <a:stCxn id="5135" idx="3"/>
            <a:endCxn id="5136" idx="1"/>
          </p:cNvCxnSpPr>
          <p:nvPr/>
        </p:nvCxnSpPr>
        <p:spPr bwMode="auto">
          <a:xfrm flipV="1">
            <a:off x="4070350" y="6449339"/>
            <a:ext cx="25241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18C39F21-5468-85A0-7AC5-1BC2E46FC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3603625"/>
            <a:ext cx="2746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8DED543D-F8FE-3C37-29DC-B42B2F266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356100"/>
            <a:ext cx="3952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1DDC08D0-F39C-082A-04EF-AADB0A2DD6B4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253336" y="3922708"/>
            <a:ext cx="717541" cy="160496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AAFC5DB8-20E1-6DAD-D28E-4B851E78C01E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Durchfall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1393AFC9-2E02-7A14-FD26-E0CB4AEB6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678669"/>
            <a:ext cx="1690688" cy="5762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Durchfall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6C91BFB7-61AA-219D-4E42-DC3F2ABA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1953225"/>
            <a:ext cx="1690688" cy="53181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C0D8814A-2F1F-014C-01C3-E92B39F7D005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42469" y="1254932"/>
            <a:ext cx="0" cy="69829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0AB72F5C-49B8-5156-0661-E080582F1299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42469" y="2485037"/>
            <a:ext cx="0" cy="87252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9E620B3E-EB78-3FBE-847A-81B474EAF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419" y="3357563"/>
            <a:ext cx="1308100" cy="9731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EED6B78B-DB3B-3325-5A41-130B54AA6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682207"/>
            <a:ext cx="827088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68D78C3D-F848-D139-1A47-DF37FD1BD48F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>
            <a:off x="2446338" y="3844132"/>
            <a:ext cx="14208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24867200-E435-4DEF-C1F6-5665F8031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4868061"/>
            <a:ext cx="165576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B373085F-0CF9-2776-BBBF-F0D30A278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9288784"/>
            <a:ext cx="1655762" cy="504056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Text Box 31">
            <a:extLst>
              <a:ext uri="{FF2B5EF4-FFF2-40B4-BE49-F238E27FC236}">
                <a16:creationId xmlns:a16="http://schemas.microsoft.com/office/drawing/2014/main" id="{E494B760-3C47-571B-424B-13E112A10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678260"/>
            <a:ext cx="306070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Lebensalter, z. B. Säuglinge, Kleinkinder &lt; 2 Jahre,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ältere Patienten </a:t>
            </a:r>
            <a:r>
              <a:rPr lang="de-DE" sz="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&gt; 65 Jahre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9D378CA2-77BF-7891-4B7E-C741B441C39E}"/>
              </a:ext>
            </a:extLst>
          </p:cNvPr>
          <p:cNvCxnSpPr>
            <a:cxnSpLocks noChangeShapeType="1"/>
            <a:stCxn id="5144" idx="3"/>
            <a:endCxn id="5153" idx="1"/>
          </p:cNvCxnSpPr>
          <p:nvPr/>
        </p:nvCxnSpPr>
        <p:spPr bwMode="auto">
          <a:xfrm>
            <a:off x="4087813" y="966801"/>
            <a:ext cx="231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593E8B14-D7FF-9671-9E90-6383431FA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1237635"/>
            <a:ext cx="542925" cy="193735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D0C95024-E2E0-1DD5-E90D-94593ACA3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321845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F99FAD34-2DD3-6A8E-1F5C-45B629CAB75B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6375" y="3844132"/>
            <a:ext cx="142875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014481DF-A4F4-99FD-D2CC-DA187E187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A3474150-9A2F-B1B4-6F34-1DA2F737C977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9625" y="2590800"/>
            <a:ext cx="0" cy="73104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29F3DDE6-66FB-B0C7-AFA8-6AECDB2D0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7463359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CC330DBB-E485-BF0A-F4B1-32FCFFD66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7262813"/>
            <a:ext cx="3087687" cy="77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Ausreichende Flüssigkeitszufuhr, ggf. orale </a:t>
            </a:r>
            <a:r>
              <a:rPr lang="de-DE" altLang="de-DE" sz="700" dirty="0" err="1">
                <a:latin typeface="Arial" panose="020B0604020202020204" pitchFamily="34" charset="0"/>
              </a:rPr>
              <a:t>Rehydratationslösung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Ergänzende Therapie mit Hausmitteln (geriebene Äpfel, Karottensuppe)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„Darmschonende“ Diät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C5747664-6E3A-2864-1F02-C71CAB39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7272338"/>
            <a:ext cx="542925" cy="76145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B6F528A2-5D96-2AA4-D5B1-406BB3B94BC1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070350" y="7648303"/>
            <a:ext cx="2587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DA873299-3A9E-DEA7-5DB9-377D9953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181181"/>
            <a:ext cx="165576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0A92D118-4BD3-D9DB-7E86-D76B6DAC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174038"/>
            <a:ext cx="309721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B892ED3B-736D-8650-54BE-6D4C8E24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8199438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83268024-0498-A6B9-8E09-F833F60B489E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70350" y="8365331"/>
            <a:ext cx="249238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DC5621FB-85BE-D471-439E-D61E19D59F37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42469" y="7833247"/>
            <a:ext cx="0" cy="34793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DE422461-8E69-A007-B7F0-C239DC06A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788864"/>
            <a:ext cx="1655762" cy="36988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4" name="Text Box 37">
            <a:extLst>
              <a:ext uri="{FF2B5EF4-FFF2-40B4-BE49-F238E27FC236}">
                <a16:creationId xmlns:a16="http://schemas.microsoft.com/office/drawing/2014/main" id="{2B80489A-AEC8-1DB7-D642-308E38903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678" y="8782217"/>
            <a:ext cx="3097212" cy="3831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Pflege der Patientendatei </a:t>
            </a:r>
            <a:r>
              <a:rPr lang="de-DE" alt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(Kundenkarte)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Wird der Patient in der Datei geführt, Daten aktualisieren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Wird der Patient noch nicht in der Datei geführt, ggf. Aufnahme anbieten</a:t>
            </a: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9E4B87D3-BDC5-DE21-D659-F659D5BA2C76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42469" y="9158752"/>
            <a:ext cx="0" cy="130032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" name="Gerade Verbindung mit Pfeil 78">
            <a:extLst>
              <a:ext uri="{FF2B5EF4-FFF2-40B4-BE49-F238E27FC236}">
                <a16:creationId xmlns:a16="http://schemas.microsoft.com/office/drawing/2014/main" id="{FAF314CE-B6E0-7B76-46A0-A3622CD1D2E1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42469" y="8549481"/>
            <a:ext cx="0" cy="239383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5EA82E4F-8EBB-36D7-34AC-E9F6F4E3C7CD}"/>
              </a:ext>
            </a:extLst>
          </p:cNvPr>
          <p:cNvCxnSpPr>
            <a:cxnSpLocks noChangeShapeType="1"/>
            <a:stCxn id="3122" idx="3"/>
            <a:endCxn id="3124" idx="1"/>
          </p:cNvCxnSpPr>
          <p:nvPr/>
        </p:nvCxnSpPr>
        <p:spPr bwMode="auto">
          <a:xfrm>
            <a:off x="4070350" y="8973808"/>
            <a:ext cx="24832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73E9BEFD-5AD7-D5A3-0C03-2450C03F9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170" y="8788864"/>
            <a:ext cx="542925" cy="369888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511BF023-807F-7AB2-66F2-1FBCA61B5D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900" y="8629650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D4E9D87A-E319-2126-503E-F823A410D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4613275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E73061D4-0D66-3A67-C6E1-18C28D959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782888"/>
            <a:ext cx="39528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1">
            <a:extLst>
              <a:ext uri="{FF2B5EF4-FFF2-40B4-BE49-F238E27FC236}">
                <a16:creationId xmlns:a16="http://schemas.microsoft.com/office/drawing/2014/main" id="{6FCFEF52-EDA2-6C6B-E8E7-4DD54CEBD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762" y="3594097"/>
            <a:ext cx="11509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3">
            <a:extLst>
              <a:ext uri="{FF2B5EF4-FFF2-40B4-BE49-F238E27FC236}">
                <a16:creationId xmlns:a16="http://schemas.microsoft.com/office/drawing/2014/main" id="{4BD1BDEE-FB10-4EF3-2858-745338948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35" y="3422981"/>
            <a:ext cx="12223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14" name="Text Box 37">
            <a:extLst>
              <a:ext uri="{FF2B5EF4-FFF2-40B4-BE49-F238E27FC236}">
                <a16:creationId xmlns:a16="http://schemas.microsoft.com/office/drawing/2014/main" id="{0341DD79-31BC-C99A-AABE-12FDE0FB8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446" y="9386924"/>
            <a:ext cx="309721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15" name="Gerade Verbindung 110">
            <a:extLst>
              <a:ext uri="{FF2B5EF4-FFF2-40B4-BE49-F238E27FC236}">
                <a16:creationId xmlns:a16="http://schemas.microsoft.com/office/drawing/2014/main" id="{7F022A68-28AC-66C2-BA4B-3088E0107A24}"/>
              </a:ext>
            </a:extLst>
          </p:cNvPr>
          <p:cNvCxnSpPr>
            <a:cxnSpLocks noChangeShapeType="1"/>
            <a:stCxn id="3105" idx="3"/>
            <a:endCxn id="14" idx="1"/>
          </p:cNvCxnSpPr>
          <p:nvPr/>
        </p:nvCxnSpPr>
        <p:spPr bwMode="auto">
          <a:xfrm>
            <a:off x="4070350" y="9540812"/>
            <a:ext cx="246096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16" name="Freeform 24">
            <a:extLst>
              <a:ext uri="{FF2B5EF4-FFF2-40B4-BE49-F238E27FC236}">
                <a16:creationId xmlns:a16="http://schemas.microsoft.com/office/drawing/2014/main" id="{DAEC5349-80C3-E87E-7907-3CE80F604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9390247"/>
            <a:ext cx="542925" cy="301130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Benutzerdefiniert</PresentationFormat>
  <Paragraphs>91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172</cp:revision>
  <dcterms:created xsi:type="dcterms:W3CDTF">2002-12-09T13:29:54Z</dcterms:created>
  <dcterms:modified xsi:type="dcterms:W3CDTF">2023-12-15T12:42:38Z</dcterms:modified>
</cp:coreProperties>
</file>